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51"/>
  </p:notesMasterIdLst>
  <p:handoutMasterIdLst>
    <p:handoutMasterId r:id="rId52"/>
  </p:handoutMasterIdLst>
  <p:sldIdLst>
    <p:sldId id="256" r:id="rId5"/>
    <p:sldId id="1558" r:id="rId6"/>
    <p:sldId id="1559" r:id="rId7"/>
    <p:sldId id="434" r:id="rId8"/>
    <p:sldId id="435" r:id="rId9"/>
    <p:sldId id="436" r:id="rId10"/>
    <p:sldId id="1549" r:id="rId11"/>
    <p:sldId id="1550" r:id="rId12"/>
    <p:sldId id="1551" r:id="rId13"/>
    <p:sldId id="1552" r:id="rId14"/>
    <p:sldId id="270" r:id="rId15"/>
    <p:sldId id="1553" r:id="rId16"/>
    <p:sldId id="329" r:id="rId17"/>
    <p:sldId id="330" r:id="rId18"/>
    <p:sldId id="331" r:id="rId19"/>
    <p:sldId id="1554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1555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6" r:id="rId41"/>
    <p:sldId id="357" r:id="rId42"/>
    <p:sldId id="358" r:id="rId43"/>
    <p:sldId id="359" r:id="rId44"/>
    <p:sldId id="360" r:id="rId45"/>
    <p:sldId id="361" r:id="rId46"/>
    <p:sldId id="1561" r:id="rId47"/>
    <p:sldId id="1562" r:id="rId48"/>
    <p:sldId id="1557" r:id="rId49"/>
    <p:sldId id="1556" r:id="rId50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042"/>
    <a:srgbClr val="FFA40B"/>
    <a:srgbClr val="FF9300"/>
    <a:srgbClr val="FFBB48"/>
    <a:srgbClr val="FFFF2D"/>
    <a:srgbClr val="4BFA4E"/>
    <a:srgbClr val="FFFF00"/>
    <a:srgbClr val="0BF90E"/>
    <a:srgbClr val="02FF02"/>
    <a:srgbClr val="E1C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4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672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ACE78B-131D-4890-AFF6-404123B7BB5D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E4CF5-6E27-4098-B59C-7C5F6C9C289D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6AC1A-C82B-4768-BB42-C44CBC429816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B5451-84FC-4009-B264-3310911DF778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7EE225-5DA4-49D6-BD5B-6E7EE4987E4E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79F90-386F-4DCD-8AD5-98CED1B34380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6C395-04C5-4EB1-A496-EE94F3F1A316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DC2F3-465C-418E-9D85-53E716952258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0634FF-50BD-4CB9-8B99-7F8D368EF808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E56D2-FB29-49B2-98C9-7C7CB367B35D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08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F9D00-6359-4D0B-AE41-2BCFDB0C4EDE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17148-C2DD-4C09-96A7-85064F70C24C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E94EA-B32F-4F55-87F7-42B2729A8790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FA9B16-B667-4135-A25D-D1B69580E5DB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597E6-FC72-43C2-AF0C-6189400206B5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5BD08-624B-4839-944E-1E52A875B189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AE4B6-8191-4F2E-AB95-1244C645C417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1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7E2455-0CE5-44EB-A2F1-EC9C17DD2E3E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13E92-5F16-4A09-8835-521647B645D4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824B5-F1F3-45CC-A96F-672DDE2A78F3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551D8-3BE3-4BD4-B7B8-153A42AFDB2A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64042B-A499-4D73-AFA6-59CC3DBBC05F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2/15/24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573088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2/15/24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2/15/24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2/15/24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2/15/24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2/15/24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2/15/24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2/15/24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10" Type="http://schemas.openxmlformats.org/officeDocument/2006/relationships/tags" Target="../tags/tag39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10: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Priority Queue and Binary Heap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"/>
    </mc:Choice>
    <mc:Fallback xmlns="">
      <p:transition spd="slow" advTm="182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FF66-4586-14DF-DD25-20C1D380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A11BC3E-8874-D57D-85AE-CDC99163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1018861-8379-53D1-600A-BACDFD5D0F4D}"/>
              </a:ext>
            </a:extLst>
          </p:cNvPr>
          <p:cNvGrpSpPr/>
          <p:nvPr/>
        </p:nvGrpSpPr>
        <p:grpSpPr>
          <a:xfrm>
            <a:off x="604652" y="1800225"/>
            <a:ext cx="2717800" cy="1543050"/>
            <a:chOff x="533400" y="3390900"/>
            <a:chExt cx="2717800" cy="1543050"/>
          </a:xfrm>
        </p:grpSpPr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91B6D5A9-3102-12C4-E1B3-98FDD28235B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33600" y="4648200"/>
              <a:ext cx="508000" cy="285750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2000" dirty="0"/>
                <a:t>7</a:t>
              </a:r>
            </a:p>
          </p:txBody>
        </p:sp>
        <p:sp>
          <p:nvSpPr>
            <p:cNvPr id="42" name="Oval 5">
              <a:extLst>
                <a:ext uri="{FF2B5EF4-FFF2-40B4-BE49-F238E27FC236}">
                  <a16:creationId xmlns:a16="http://schemas.microsoft.com/office/drawing/2014/main" id="{D15B664D-27BC-E54F-B5DB-23E33E249CB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219200" y="4648200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3</a:t>
              </a:r>
            </a:p>
          </p:txBody>
        </p:sp>
        <p:sp>
          <p:nvSpPr>
            <p:cNvPr id="43" name="Oval 6">
              <a:extLst>
                <a:ext uri="{FF2B5EF4-FFF2-40B4-BE49-F238E27FC236}">
                  <a16:creationId xmlns:a16="http://schemas.microsoft.com/office/drawing/2014/main" id="{0A7CF22A-F3C3-0460-6C90-C39607E167E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43200" y="40767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18</a:t>
              </a:r>
            </a:p>
          </p:txBody>
        </p:sp>
        <p:sp>
          <p:nvSpPr>
            <p:cNvPr id="44" name="Oval 7">
              <a:extLst>
                <a:ext uri="{FF2B5EF4-FFF2-40B4-BE49-F238E27FC236}">
                  <a16:creationId xmlns:a16="http://schemas.microsoft.com/office/drawing/2014/main" id="{0A083A15-98DC-4355-0F11-01D86233307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625600" y="4076700"/>
              <a:ext cx="508000" cy="28575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5</a:t>
              </a:r>
            </a:p>
          </p:txBody>
        </p:sp>
        <p:sp>
          <p:nvSpPr>
            <p:cNvPr id="45" name="Oval 8">
              <a:extLst>
                <a:ext uri="{FF2B5EF4-FFF2-40B4-BE49-F238E27FC236}">
                  <a16:creationId xmlns:a16="http://schemas.microsoft.com/office/drawing/2014/main" id="{66F3E0E8-4F86-8E51-E289-1B5908C4CD7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35200" y="35052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10</a:t>
              </a:r>
            </a:p>
          </p:txBody>
        </p:sp>
        <p:cxnSp>
          <p:nvCxnSpPr>
            <p:cNvPr id="46" name="AutoShape 9">
              <a:extLst>
                <a:ext uri="{FF2B5EF4-FFF2-40B4-BE49-F238E27FC236}">
                  <a16:creationId xmlns:a16="http://schemas.microsoft.com/office/drawing/2014/main" id="{3C04CC44-120E-BA49-0A84-A3853912AFC7}"/>
                </a:ext>
              </a:extLst>
            </p:cNvPr>
            <p:cNvCxnSpPr>
              <a:cxnSpLocks noChangeShapeType="1"/>
              <a:stCxn id="45" idx="3"/>
              <a:endCxn id="44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1879600" y="3768725"/>
              <a:ext cx="4302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10">
              <a:extLst>
                <a:ext uri="{FF2B5EF4-FFF2-40B4-BE49-F238E27FC236}">
                  <a16:creationId xmlns:a16="http://schemas.microsoft.com/office/drawing/2014/main" id="{AE593550-766F-5DE0-84B4-63132220DAAC}"/>
                </a:ext>
              </a:extLst>
            </p:cNvPr>
            <p:cNvCxnSpPr>
              <a:cxnSpLocks noChangeShapeType="1"/>
              <a:stCxn id="45" idx="5"/>
              <a:endCxn id="43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2668588" y="3768725"/>
              <a:ext cx="3286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8" name="AutoShape 11">
              <a:extLst>
                <a:ext uri="{FF2B5EF4-FFF2-40B4-BE49-F238E27FC236}">
                  <a16:creationId xmlns:a16="http://schemas.microsoft.com/office/drawing/2014/main" id="{082DA0A5-6AA7-936E-1DDB-AF326479583E}"/>
                </a:ext>
              </a:extLst>
            </p:cNvPr>
            <p:cNvCxnSpPr>
              <a:cxnSpLocks noChangeShapeType="1"/>
              <a:stCxn id="44" idx="3"/>
              <a:endCxn id="42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1473200" y="4340225"/>
              <a:ext cx="2270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9" name="AutoShape 12">
              <a:extLst>
                <a:ext uri="{FF2B5EF4-FFF2-40B4-BE49-F238E27FC236}">
                  <a16:creationId xmlns:a16="http://schemas.microsoft.com/office/drawing/2014/main" id="{8EAE2D29-E3A9-F210-1AA5-DD3355F33FE2}"/>
                </a:ext>
              </a:extLst>
            </p:cNvPr>
            <p:cNvCxnSpPr>
              <a:cxnSpLocks noChangeShapeType="1"/>
              <a:stCxn id="44" idx="5"/>
              <a:endCxn id="41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2058988" y="4340225"/>
              <a:ext cx="3286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0" name="Text Box 30">
              <a:extLst>
                <a:ext uri="{FF2B5EF4-FFF2-40B4-BE49-F238E27FC236}">
                  <a16:creationId xmlns:a16="http://schemas.microsoft.com/office/drawing/2014/main" id="{77E154E9-35E4-1C73-D848-45CDE06EEA57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33400" y="3390900"/>
              <a:ext cx="1549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n-lt"/>
                </a:rPr>
                <a:t>not a heap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5C12F5-6D94-C047-BF8D-CB0E25C8DB11}"/>
              </a:ext>
            </a:extLst>
          </p:cNvPr>
          <p:cNvGrpSpPr/>
          <p:nvPr/>
        </p:nvGrpSpPr>
        <p:grpSpPr>
          <a:xfrm>
            <a:off x="4338452" y="1685925"/>
            <a:ext cx="3556000" cy="1946275"/>
            <a:chOff x="4267200" y="3276600"/>
            <a:chExt cx="3556000" cy="194627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5E966DC-BF35-3D9A-E469-756EDAA65311}"/>
                </a:ext>
              </a:extLst>
            </p:cNvPr>
            <p:cNvGrpSpPr/>
            <p:nvPr/>
          </p:nvGrpSpPr>
          <p:grpSpPr>
            <a:xfrm>
              <a:off x="4267200" y="3276600"/>
              <a:ext cx="3556000" cy="1946275"/>
              <a:chOff x="4267200" y="2930525"/>
              <a:chExt cx="3556000" cy="1946275"/>
            </a:xfrm>
          </p:grpSpPr>
          <p:sp>
            <p:nvSpPr>
              <p:cNvPr id="54" name="Oval 13">
                <a:extLst>
                  <a:ext uri="{FF2B5EF4-FFF2-40B4-BE49-F238E27FC236}">
                    <a16:creationId xmlns:a16="http://schemas.microsoft.com/office/drawing/2014/main" id="{1CAD01C9-BCD8-B380-09D3-4FDFCAB871FA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315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99</a:t>
                </a:r>
              </a:p>
            </p:txBody>
          </p:sp>
          <p:sp>
            <p:nvSpPr>
              <p:cNvPr id="55" name="Oval 14">
                <a:extLst>
                  <a:ext uri="{FF2B5EF4-FFF2-40B4-BE49-F238E27FC236}">
                    <a16:creationId xmlns:a16="http://schemas.microsoft.com/office/drawing/2014/main" id="{8E7B203C-61B8-1831-02C9-E06F41E6DA2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791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60</a:t>
                </a:r>
              </a:p>
            </p:txBody>
          </p:sp>
          <p:sp>
            <p:nvSpPr>
              <p:cNvPr id="56" name="Oval 15">
                <a:extLst>
                  <a:ext uri="{FF2B5EF4-FFF2-40B4-BE49-F238E27FC236}">
                    <a16:creationId xmlns:a16="http://schemas.microsoft.com/office/drawing/2014/main" id="{FB05A6DA-2A92-3AD1-E7D8-75473E81371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75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40</a:t>
                </a:r>
              </a:p>
            </p:txBody>
          </p:sp>
          <p:sp>
            <p:nvSpPr>
              <p:cNvPr id="57" name="Oval 16">
                <a:extLst>
                  <a:ext uri="{FF2B5EF4-FFF2-40B4-BE49-F238E27FC236}">
                    <a16:creationId xmlns:a16="http://schemas.microsoft.com/office/drawing/2014/main" id="{73F2CB38-7EDC-E15E-811A-87418C490C5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908800" y="35020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80</a:t>
                </a:r>
              </a:p>
            </p:txBody>
          </p:sp>
          <p:sp>
            <p:nvSpPr>
              <p:cNvPr id="58" name="Oval 17">
                <a:extLst>
                  <a:ext uri="{FF2B5EF4-FFF2-40B4-BE49-F238E27FC236}">
                    <a16:creationId xmlns:a16="http://schemas.microsoft.com/office/drawing/2014/main" id="{F44F58F0-9C66-2F5F-BC09-7066AD9BCBB2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384800" y="35020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20</a:t>
                </a:r>
              </a:p>
            </p:txBody>
          </p:sp>
          <p:sp>
            <p:nvSpPr>
              <p:cNvPr id="59" name="Oval 18">
                <a:extLst>
                  <a:ext uri="{FF2B5EF4-FFF2-40B4-BE49-F238E27FC236}">
                    <a16:creationId xmlns:a16="http://schemas.microsoft.com/office/drawing/2014/main" id="{A5F37374-90A5-E15F-3CAC-D914983CE56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096000" y="29305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10</a:t>
                </a:r>
              </a:p>
            </p:txBody>
          </p:sp>
          <p:cxnSp>
            <p:nvCxnSpPr>
              <p:cNvPr id="60" name="AutoShape 19">
                <a:extLst>
                  <a:ext uri="{FF2B5EF4-FFF2-40B4-BE49-F238E27FC236}">
                    <a16:creationId xmlns:a16="http://schemas.microsoft.com/office/drawing/2014/main" id="{76D78D3D-3127-462C-86C6-0EAE1185AC8B}"/>
                  </a:ext>
                </a:extLst>
              </p:cNvPr>
              <p:cNvCxnSpPr>
                <a:cxnSpLocks noChangeShapeType="1"/>
                <a:stCxn id="59" idx="3"/>
                <a:endCxn id="58" idx="0"/>
              </p:cNvCxnSpPr>
              <p:nvPr>
                <p:custDataLst>
                  <p:tags r:id="rId8"/>
                </p:custDataLst>
              </p:nvPr>
            </p:nvCxnSpPr>
            <p:spPr bwMode="auto">
              <a:xfrm flipH="1">
                <a:off x="5638800" y="3194050"/>
                <a:ext cx="531813" cy="28892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1" name="AutoShape 20">
                <a:extLst>
                  <a:ext uri="{FF2B5EF4-FFF2-40B4-BE49-F238E27FC236}">
                    <a16:creationId xmlns:a16="http://schemas.microsoft.com/office/drawing/2014/main" id="{82D3BD7D-C609-BF79-0A6F-080F5C3433A1}"/>
                  </a:ext>
                </a:extLst>
              </p:cNvPr>
              <p:cNvCxnSpPr>
                <a:cxnSpLocks noChangeShapeType="1"/>
                <a:stCxn id="59" idx="5"/>
                <a:endCxn id="57" idx="0"/>
              </p:cNvCxnSpPr>
              <p:nvPr>
                <p:custDataLst>
                  <p:tags r:id="rId9"/>
                </p:custDataLst>
              </p:nvPr>
            </p:nvCxnSpPr>
            <p:spPr bwMode="auto">
              <a:xfrm>
                <a:off x="6529388" y="3194050"/>
                <a:ext cx="633412" cy="28892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2" name="AutoShape 21">
                <a:extLst>
                  <a:ext uri="{FF2B5EF4-FFF2-40B4-BE49-F238E27FC236}">
                    <a16:creationId xmlns:a16="http://schemas.microsoft.com/office/drawing/2014/main" id="{B9402295-7445-AD63-9D83-9CA149CC940D}"/>
                  </a:ext>
                </a:extLst>
              </p:cNvPr>
              <p:cNvCxnSpPr>
                <a:cxnSpLocks noChangeShapeType="1"/>
                <a:stCxn id="57" idx="5"/>
                <a:endCxn id="54" idx="0"/>
              </p:cNvCxnSpPr>
              <p:nvPr>
                <p:custDataLst>
                  <p:tags r:id="rId10"/>
                </p:custDataLst>
              </p:nvPr>
            </p:nvCxnSpPr>
            <p:spPr bwMode="auto">
              <a:xfrm rot="16200000" flipH="1">
                <a:off x="7320579" y="3767753"/>
                <a:ext cx="270447" cy="22679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3" name="AutoShape 22">
                <a:extLst>
                  <a:ext uri="{FF2B5EF4-FFF2-40B4-BE49-F238E27FC236}">
                    <a16:creationId xmlns:a16="http://schemas.microsoft.com/office/drawing/2014/main" id="{ABA3B007-5C42-DF16-D24E-0DAC62F112AE}"/>
                  </a:ext>
                </a:extLst>
              </p:cNvPr>
              <p:cNvCxnSpPr>
                <a:cxnSpLocks noChangeShapeType="1"/>
                <a:stCxn id="58" idx="3"/>
                <a:endCxn id="56" idx="0"/>
              </p:cNvCxnSpPr>
              <p:nvPr>
                <p:custDataLst>
                  <p:tags r:id="rId11"/>
                </p:custDataLst>
              </p:nvPr>
            </p:nvCxnSpPr>
            <p:spPr bwMode="auto">
              <a:xfrm flipH="1">
                <a:off x="5029200" y="3765550"/>
                <a:ext cx="430213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4" name="AutoShape 23">
                <a:extLst>
                  <a:ext uri="{FF2B5EF4-FFF2-40B4-BE49-F238E27FC236}">
                    <a16:creationId xmlns:a16="http://schemas.microsoft.com/office/drawing/2014/main" id="{6D8E4E7A-945F-CF16-E2BF-23EFBB687B9A}"/>
                  </a:ext>
                </a:extLst>
              </p:cNvPr>
              <p:cNvCxnSpPr>
                <a:cxnSpLocks noChangeShapeType="1"/>
                <a:stCxn id="58" idx="5"/>
                <a:endCxn id="55" idx="0"/>
              </p:cNvCxnSpPr>
              <p:nvPr>
                <p:custDataLst>
                  <p:tags r:id="rId12"/>
                </p:custDataLst>
              </p:nvPr>
            </p:nvCxnSpPr>
            <p:spPr bwMode="auto">
              <a:xfrm>
                <a:off x="5818188" y="3765550"/>
                <a:ext cx="227012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65" name="Oval 24">
                <a:extLst>
                  <a:ext uri="{FF2B5EF4-FFF2-40B4-BE49-F238E27FC236}">
                    <a16:creationId xmlns:a16="http://schemas.microsoft.com/office/drawing/2014/main" id="{8C687282-6786-AA67-ABDB-A7A564E0C5B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267200" y="4505325"/>
                <a:ext cx="660400" cy="371475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50</a:t>
                </a:r>
              </a:p>
            </p:txBody>
          </p:sp>
          <p:cxnSp>
            <p:nvCxnSpPr>
              <p:cNvPr id="66" name="AutoShape 25">
                <a:extLst>
                  <a:ext uri="{FF2B5EF4-FFF2-40B4-BE49-F238E27FC236}">
                    <a16:creationId xmlns:a16="http://schemas.microsoft.com/office/drawing/2014/main" id="{2FE5AABF-BD04-8CD2-3D47-D654B4836C18}"/>
                  </a:ext>
                </a:extLst>
              </p:cNvPr>
              <p:cNvCxnSpPr>
                <a:cxnSpLocks noChangeShapeType="1"/>
                <a:stCxn id="56" idx="3"/>
                <a:endCxn id="65" idx="0"/>
              </p:cNvCxnSpPr>
              <p:nvPr>
                <p:custDataLst>
                  <p:tags r:id="rId14"/>
                </p:custDataLst>
              </p:nvPr>
            </p:nvCxnSpPr>
            <p:spPr bwMode="auto">
              <a:xfrm flipH="1">
                <a:off x="4597400" y="4279900"/>
                <a:ext cx="252413" cy="2063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67" name="Oval 26">
                <a:extLst>
                  <a:ext uri="{FF2B5EF4-FFF2-40B4-BE49-F238E27FC236}">
                    <a16:creationId xmlns:a16="http://schemas.microsoft.com/office/drawing/2014/main" id="{11AD8964-20E1-B799-13EF-4B04421C3FC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130800" y="4505325"/>
                <a:ext cx="660400" cy="371475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700</a:t>
                </a:r>
              </a:p>
            </p:txBody>
          </p:sp>
          <p:cxnSp>
            <p:nvCxnSpPr>
              <p:cNvPr id="68" name="AutoShape 27">
                <a:extLst>
                  <a:ext uri="{FF2B5EF4-FFF2-40B4-BE49-F238E27FC236}">
                    <a16:creationId xmlns:a16="http://schemas.microsoft.com/office/drawing/2014/main" id="{6DFA5321-4D2F-227A-8288-D5C840BCB92C}"/>
                  </a:ext>
                </a:extLst>
              </p:cNvPr>
              <p:cNvCxnSpPr>
                <a:cxnSpLocks noChangeShapeType="1"/>
                <a:stCxn id="56" idx="5"/>
                <a:endCxn id="67" idx="0"/>
              </p:cNvCxnSpPr>
              <p:nvPr>
                <p:custDataLst>
                  <p:tags r:id="rId16"/>
                </p:custDataLst>
              </p:nvPr>
            </p:nvCxnSpPr>
            <p:spPr bwMode="auto">
              <a:xfrm>
                <a:off x="5208588" y="4279900"/>
                <a:ext cx="252412" cy="2063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69" name="Oval 28">
                <a:extLst>
                  <a:ext uri="{FF2B5EF4-FFF2-40B4-BE49-F238E27FC236}">
                    <a16:creationId xmlns:a16="http://schemas.microsoft.com/office/drawing/2014/main" id="{7E94C722-3E2C-D918-6339-EF03F1D312C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553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85</a:t>
                </a:r>
              </a:p>
            </p:txBody>
          </p:sp>
          <p:cxnSp>
            <p:nvCxnSpPr>
              <p:cNvPr id="70" name="AutoShape 29">
                <a:extLst>
                  <a:ext uri="{FF2B5EF4-FFF2-40B4-BE49-F238E27FC236}">
                    <a16:creationId xmlns:a16="http://schemas.microsoft.com/office/drawing/2014/main" id="{B735D341-F2EB-3EC8-F5B1-F03281B11A0E}"/>
                  </a:ext>
                </a:extLst>
              </p:cNvPr>
              <p:cNvCxnSpPr>
                <a:cxnSpLocks noChangeShapeType="1"/>
                <a:stCxn id="57" idx="3"/>
                <a:endCxn id="69" idx="0"/>
              </p:cNvCxnSpPr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6759975" y="3793154"/>
                <a:ext cx="270447" cy="17599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53" name="Text Box 30">
              <a:extLst>
                <a:ext uri="{FF2B5EF4-FFF2-40B4-BE49-F238E27FC236}">
                  <a16:creationId xmlns:a16="http://schemas.microsoft.com/office/drawing/2014/main" id="{49EF704C-AE46-D0E4-6150-672416E13DA6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572000" y="33147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n-lt"/>
                </a:rPr>
                <a:t>a heap</a:t>
              </a:r>
            </a:p>
          </p:txBody>
        </p:sp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E3770B-2414-72F2-410B-3E17069A5069}"/>
              </a:ext>
            </a:extLst>
          </p:cNvPr>
          <p:cNvSpPr txBox="1">
            <a:spLocks/>
          </p:cNvSpPr>
          <p:nvPr/>
        </p:nvSpPr>
        <p:spPr bwMode="auto">
          <a:xfrm>
            <a:off x="757052" y="3514725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kern="0" dirty="0">
                <a:latin typeface="+mn-lt"/>
              </a:rPr>
              <a:t>Where is the highest-priority item?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height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 heap with 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items?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9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Operations: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891779"/>
            <a:ext cx="5639991" cy="36004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peek : return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root.data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Extract: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answer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root.data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 right-most node in last row to root to restore structure property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“Percolate down” to restore heap property</a:t>
            </a:r>
          </a:p>
          <a:p>
            <a:pPr marL="385763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 new node in next position on bottom row to restore structure property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“Percolate up” to restore heap property</a:t>
            </a:r>
          </a:p>
          <a:p>
            <a:pPr marL="509587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legalization procedure is often called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heapfy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72101" y="1316237"/>
            <a:ext cx="2667000" cy="1459706"/>
            <a:chOff x="4267200" y="2930525"/>
            <a:chExt cx="3556000" cy="1946275"/>
          </a:xfrm>
        </p:grpSpPr>
        <p:sp>
          <p:nvSpPr>
            <p:cNvPr id="26" name="Oval 1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31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500" dirty="0"/>
                <a:t>99</a:t>
              </a:r>
            </a:p>
          </p:txBody>
        </p:sp>
        <p:sp>
          <p:nvSpPr>
            <p:cNvPr id="27" name="Oval 1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500" dirty="0"/>
                <a:t>60</a:t>
              </a:r>
            </a:p>
          </p:txBody>
        </p:sp>
        <p:sp>
          <p:nvSpPr>
            <p:cNvPr id="28" name="Oval 1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7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500" dirty="0"/>
                <a:t>40</a:t>
              </a:r>
            </a:p>
          </p:txBody>
        </p:sp>
        <p:sp>
          <p:nvSpPr>
            <p:cNvPr id="29" name="Oval 1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500" dirty="0"/>
                <a:t>80</a:t>
              </a:r>
            </a:p>
          </p:txBody>
        </p:sp>
        <p:sp>
          <p:nvSpPr>
            <p:cNvPr id="30" name="Oval 1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500" dirty="0"/>
                <a:t>20</a:t>
              </a:r>
            </a:p>
          </p:txBody>
        </p:sp>
        <p:sp>
          <p:nvSpPr>
            <p:cNvPr id="31" name="Oval 1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500" dirty="0"/>
                <a:t>10</a:t>
              </a:r>
            </a:p>
          </p:txBody>
        </p:sp>
        <p:cxnSp>
          <p:nvCxnSpPr>
            <p:cNvPr id="32" name="AutoShape 19"/>
            <p:cNvCxnSpPr>
              <a:cxnSpLocks noChangeShapeType="1"/>
              <a:stCxn id="31" idx="3"/>
              <a:endCxn id="30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20"/>
            <p:cNvCxnSpPr>
              <a:cxnSpLocks noChangeShapeType="1"/>
              <a:stCxn id="31" idx="5"/>
              <a:endCxn id="29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21"/>
            <p:cNvCxnSpPr>
              <a:cxnSpLocks noChangeShapeType="1"/>
              <a:stCxn id="29" idx="5"/>
              <a:endCxn id="26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7320579" y="3767753"/>
              <a:ext cx="270447" cy="22679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22"/>
            <p:cNvCxnSpPr>
              <a:cxnSpLocks noChangeShapeType="1"/>
              <a:stCxn id="30" idx="3"/>
              <a:endCxn id="28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029200" y="3765550"/>
              <a:ext cx="430213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23"/>
            <p:cNvCxnSpPr>
              <a:cxnSpLocks noChangeShapeType="1"/>
              <a:stCxn id="30" idx="5"/>
              <a:endCxn id="27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" name="Oval 24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672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500" dirty="0"/>
                <a:t>50</a:t>
              </a:r>
            </a:p>
          </p:txBody>
        </p:sp>
        <p:cxnSp>
          <p:nvCxnSpPr>
            <p:cNvPr id="38" name="AutoShape 25"/>
            <p:cNvCxnSpPr>
              <a:cxnSpLocks noChangeShapeType="1"/>
              <a:stCxn id="28" idx="3"/>
              <a:endCxn id="37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597400" y="4279900"/>
              <a:ext cx="2524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" name="Oval 2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308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500" dirty="0"/>
                <a:t>700</a:t>
              </a:r>
            </a:p>
          </p:txBody>
        </p:sp>
        <p:cxnSp>
          <p:nvCxnSpPr>
            <p:cNvPr id="40" name="AutoShape 27"/>
            <p:cNvCxnSpPr>
              <a:cxnSpLocks noChangeShapeType="1"/>
              <a:stCxn id="28" idx="5"/>
              <a:endCxn id="39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5208588" y="4279900"/>
              <a:ext cx="2524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" name="Oval 2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553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500" dirty="0"/>
                <a:t>85</a:t>
              </a:r>
            </a:p>
          </p:txBody>
        </p:sp>
        <p:cxnSp>
          <p:nvCxnSpPr>
            <p:cNvPr id="42" name="AutoShape 29"/>
            <p:cNvCxnSpPr>
              <a:cxnSpLocks noChangeShapeType="1"/>
              <a:stCxn id="29" idx="3"/>
              <a:endCxn id="41" idx="0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6759975" y="3793154"/>
              <a:ext cx="270447" cy="17599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43" name="Content Placeholder 1"/>
          <p:cNvSpPr txBox="1">
            <a:spLocks/>
          </p:cNvSpPr>
          <p:nvPr/>
        </p:nvSpPr>
        <p:spPr>
          <a:xfrm>
            <a:off x="5876802" y="3424237"/>
            <a:ext cx="3175830" cy="1181101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0" i="1" dirty="0"/>
              <a:t>Overall strategy:</a:t>
            </a:r>
          </a:p>
          <a:p>
            <a:r>
              <a:rPr lang="en-US" sz="1500" i="1" dirty="0"/>
              <a:t>Preserve structure property</a:t>
            </a:r>
          </a:p>
          <a:p>
            <a:r>
              <a:rPr lang="en-US" sz="1500" i="1" dirty="0"/>
              <a:t>Break and restore heap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FDC5-4AAE-A403-C8F0-47CF8A52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E047-62E0-47B2-1325-AF8915D54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perform insert on a binary heap as follows:</a:t>
            </a:r>
          </a:p>
          <a:p>
            <a:r>
              <a:rPr lang="en-US" dirty="0"/>
              <a:t>1. Create a leaf node z with key e, while ensuring that T is a complete binary tree</a:t>
            </a:r>
          </a:p>
          <a:p>
            <a:r>
              <a:rPr lang="en-US" dirty="0"/>
              <a:t>2. Set u = z</a:t>
            </a:r>
          </a:p>
          <a:p>
            <a:r>
              <a:rPr lang="en-US" dirty="0"/>
              <a:t>3. If u is the root, return</a:t>
            </a:r>
          </a:p>
          <a:p>
            <a:r>
              <a:rPr lang="en-US" dirty="0"/>
              <a:t>4. If u has a larger key than is parent p, return</a:t>
            </a:r>
          </a:p>
          <a:p>
            <a:r>
              <a:rPr lang="en-US" dirty="0"/>
              <a:t>5. Otherwise, swap the u and p, then set u=p, and repeat from step 3</a:t>
            </a:r>
          </a:p>
        </p:txBody>
      </p:sp>
    </p:spTree>
    <p:extLst>
      <p:ext uri="{BB962C8B-B14F-4D97-AF65-F5344CB8AC3E}">
        <p14:creationId xmlns:p14="http://schemas.microsoft.com/office/powerpoint/2010/main" val="285232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If we insert into a complete tree, we need only place the new node as a leaf node in the appropriate location and percolate up</a:t>
            </a:r>
          </a:p>
        </p:txBody>
      </p:sp>
      <p:pic>
        <p:nvPicPr>
          <p:cNvPr id="31748" name="Picture 4" descr="heap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72" y="1924050"/>
            <a:ext cx="334684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val 7"/>
          <p:cNvSpPr>
            <a:spLocks noChangeArrowheads="1"/>
          </p:cNvSpPr>
          <p:nvPr/>
        </p:nvSpPr>
        <p:spPr bwMode="auto">
          <a:xfrm>
            <a:off x="3126539" y="3542110"/>
            <a:ext cx="215503" cy="21669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350"/>
          </a:p>
        </p:txBody>
      </p:sp>
    </p:spTree>
    <p:extLst>
      <p:ext uri="{BB962C8B-B14F-4D97-AF65-F5344CB8AC3E}">
        <p14:creationId xmlns:p14="http://schemas.microsoft.com/office/powerpoint/2010/main" val="33570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For example, push 25:</a:t>
            </a:r>
          </a:p>
        </p:txBody>
      </p:sp>
      <p:pic>
        <p:nvPicPr>
          <p:cNvPr id="32772" name="Picture 4" descr="heap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72" y="1924050"/>
            <a:ext cx="334684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heap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72" y="1924050"/>
            <a:ext cx="334684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423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C:\Users\dwharder\Desktop\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35" y="1924050"/>
            <a:ext cx="3346847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have to percolate 25 up into its appropriate location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resulting heap is still a complete tree</a:t>
            </a:r>
          </a:p>
        </p:txBody>
      </p:sp>
    </p:spTree>
    <p:extLst>
      <p:ext uri="{BB962C8B-B14F-4D97-AF65-F5344CB8AC3E}">
        <p14:creationId xmlns:p14="http://schemas.microsoft.com/office/powerpoint/2010/main" val="202774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492B-99C9-51E2-771C-50C22AED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32C7-05C7-E97C-1A51-D87FC5663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perform extract on a binary heap T as follows:</a:t>
            </a:r>
          </a:p>
          <a:p>
            <a:r>
              <a:rPr lang="en-US" dirty="0"/>
              <a:t>1. Report the key of the root</a:t>
            </a:r>
          </a:p>
          <a:p>
            <a:r>
              <a:rPr lang="en-US" dirty="0"/>
              <a:t>2. Identify the rightmost leaf z at the bottom level of T</a:t>
            </a:r>
          </a:p>
          <a:p>
            <a:r>
              <a:rPr lang="en-US" dirty="0"/>
              <a:t>3. Delete z and store the key of z at the root</a:t>
            </a:r>
          </a:p>
          <a:p>
            <a:r>
              <a:rPr lang="en-US" dirty="0"/>
              <a:t>4. Set u = root</a:t>
            </a:r>
          </a:p>
          <a:p>
            <a:r>
              <a:rPr lang="en-US" dirty="0"/>
              <a:t>5. If u is leaf, return</a:t>
            </a:r>
          </a:p>
          <a:p>
            <a:r>
              <a:rPr lang="en-US" dirty="0"/>
              <a:t>6. If u has a smaller key than both children, return</a:t>
            </a:r>
          </a:p>
          <a:p>
            <a:r>
              <a:rPr lang="en-US" dirty="0"/>
              <a:t>7. Otherwise, let v be the child of u with a smaller key. Swap u and v. Set u = v, and repeat from Step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4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Extract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Suppose we want to pop the top entry:  12</a:t>
            </a:r>
          </a:p>
        </p:txBody>
      </p:sp>
      <p:pic>
        <p:nvPicPr>
          <p:cNvPr id="34820" name="Picture 10" descr="C:\Users\dwharder\Desktop\x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35" y="1924050"/>
            <a:ext cx="3346847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43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Extract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Percolating up creates a hole leading to a non-complete tree</a:t>
            </a:r>
          </a:p>
        </p:txBody>
      </p:sp>
      <p:pic>
        <p:nvPicPr>
          <p:cNvPr id="35844" name="Picture 9" descr="C:\Users\dwharder\Desktop\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53" y="1707357"/>
            <a:ext cx="3346847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181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Extract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Alternatively, copy the last entry in the heap to the root</a:t>
            </a:r>
          </a:p>
        </p:txBody>
      </p:sp>
      <p:pic>
        <p:nvPicPr>
          <p:cNvPr id="36868" name="Picture 7" descr="C:\Users\dwharder\Desktop\a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35" y="1709738"/>
            <a:ext cx="3346847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5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BD79-EDB5-7355-EA16-549CDD2D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F0413-4289-C4B7-620C-F9BE41A86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due Feb. 20</a:t>
            </a:r>
          </a:p>
          <a:p>
            <a:r>
              <a:rPr lang="en-US" dirty="0"/>
              <a:t>Quiz 1 Feb. 20 in class</a:t>
            </a:r>
          </a:p>
          <a:p>
            <a:r>
              <a:rPr lang="en-US" dirty="0"/>
              <a:t>Midterm Feb. 26 in class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are allowed to have a one-page double-sided </a:t>
            </a:r>
            <a:r>
              <a:rPr lang="en-US" dirty="0" err="1"/>
              <a:t>cheatsheet</a:t>
            </a:r>
            <a:endParaRPr lang="en-US" dirty="0"/>
          </a:p>
          <a:p>
            <a:pPr lvl="1"/>
            <a:r>
              <a:rPr lang="en-US" dirty="0"/>
              <a:t>Regular A4 size</a:t>
            </a:r>
          </a:p>
          <a:p>
            <a:r>
              <a:rPr lang="en-US" dirty="0"/>
              <a:t>In the exam (not in the quiz), the pseudocode for the following algorithms will be provided</a:t>
            </a:r>
          </a:p>
        </p:txBody>
      </p:sp>
    </p:spTree>
    <p:extLst>
      <p:ext uri="{BB962C8B-B14F-4D97-AF65-F5344CB8AC3E}">
        <p14:creationId xmlns:p14="http://schemas.microsoft.com/office/powerpoint/2010/main" val="2481446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C:\Users\dwharder\Desktop\a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35" y="1709738"/>
            <a:ext cx="3346847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Extract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Now, percolate 36 down swapping it with the smallest of its children</a:t>
            </a:r>
          </a:p>
          <a:p>
            <a:pPr lvl="1"/>
            <a:r>
              <a:rPr lang="en-CA" altLang="en-US" dirty="0">
                <a:latin typeface="Arial" charset="0"/>
                <a:cs typeface="Arial" charset="0"/>
              </a:rPr>
              <a:t>We halt when both children are larger</a:t>
            </a:r>
          </a:p>
        </p:txBody>
      </p:sp>
    </p:spTree>
    <p:extLst>
      <p:ext uri="{BB962C8B-B14F-4D97-AF65-F5344CB8AC3E}">
        <p14:creationId xmlns:p14="http://schemas.microsoft.com/office/powerpoint/2010/main" val="96056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Extract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resulting tree is now still a complete tree:</a:t>
            </a:r>
          </a:p>
        </p:txBody>
      </p:sp>
      <p:pic>
        <p:nvPicPr>
          <p:cNvPr id="38916" name="Picture 11" descr="C:\Users\dwharder\Desktop\a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35" y="1709738"/>
            <a:ext cx="3346847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92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Extract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Again, popping 15, copy up the last entry:  88</a:t>
            </a:r>
          </a:p>
        </p:txBody>
      </p:sp>
      <p:pic>
        <p:nvPicPr>
          <p:cNvPr id="39940" name="Picture 9" descr="C:\Users\dwharder\Desktop\a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35" y="1709738"/>
            <a:ext cx="3346847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02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Extract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This time, it gets percolated down to the point where it has no children</a:t>
            </a:r>
          </a:p>
        </p:txBody>
      </p:sp>
      <p:pic>
        <p:nvPicPr>
          <p:cNvPr id="40964" name="Picture 10" descr="C:\Users\dwharder\Desktop\a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35" y="1709738"/>
            <a:ext cx="3346847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418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Extract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popping 17, 53 is moved to the top</a:t>
            </a:r>
          </a:p>
        </p:txBody>
      </p:sp>
      <p:pic>
        <p:nvPicPr>
          <p:cNvPr id="41988" name="Picture 12" descr="C:\Users\dwharder\Desktop\a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35" y="1709738"/>
            <a:ext cx="3346847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292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Extract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And percolated down, again to the deepest level</a:t>
            </a:r>
          </a:p>
        </p:txBody>
      </p:sp>
      <p:pic>
        <p:nvPicPr>
          <p:cNvPr id="43012" name="Picture 13" descr="C:\Users\dwharder\Desktop\aa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35" y="1709738"/>
            <a:ext cx="3346847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623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Extract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Popping 19 copies up 39</a:t>
            </a:r>
          </a:p>
        </p:txBody>
      </p:sp>
      <p:pic>
        <p:nvPicPr>
          <p:cNvPr id="44036" name="Picture 14" descr="C:\Users\dwharder\Desktop\aa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35" y="1709738"/>
            <a:ext cx="3346847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572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Extract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Which is then percolated down to the second deepest level</a:t>
            </a:r>
          </a:p>
        </p:txBody>
      </p:sp>
      <p:pic>
        <p:nvPicPr>
          <p:cNvPr id="45060" name="Picture 6" descr="C:\Users\dwharder\Desktop\a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35" y="1709738"/>
            <a:ext cx="3346847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623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CA13-02B5-EBA2-EBC1-D25C60B2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B4D09-C6B4-040A-4F30-DF3A7F8B8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“percolate-up” and “percolate-down” both goes to the height of the tree in the worst case</a:t>
            </a:r>
          </a:p>
          <a:p>
            <a:r>
              <a:rPr lang="en-US" dirty="0"/>
              <a:t>However, how to find the </a:t>
            </a:r>
            <a:r>
              <a:rPr lang="en-US" dirty="0">
                <a:solidFill>
                  <a:srgbClr val="0070C0"/>
                </a:solidFill>
              </a:rPr>
              <a:t>rightmost</a:t>
            </a:r>
            <a:r>
              <a:rPr lang="en-US" dirty="0"/>
              <a:t> leaf node? </a:t>
            </a:r>
          </a:p>
          <a:p>
            <a:pPr lvl="1"/>
            <a:r>
              <a:rPr lang="en-US" dirty="0"/>
              <a:t>The naïve approach is to do a tree </a:t>
            </a:r>
            <a:r>
              <a:rPr lang="en-US" dirty="0" err="1"/>
              <a:t>traversial</a:t>
            </a:r>
            <a:r>
              <a:rPr lang="en-US" dirty="0"/>
              <a:t>, but then it is O(n)</a:t>
            </a:r>
          </a:p>
          <a:p>
            <a:r>
              <a:rPr lang="en-US" dirty="0"/>
              <a:t>The complete tree structure allows us to do a trick</a:t>
            </a:r>
          </a:p>
        </p:txBody>
      </p:sp>
    </p:spTree>
    <p:extLst>
      <p:ext uri="{BB962C8B-B14F-4D97-AF65-F5344CB8AC3E}">
        <p14:creationId xmlns:p14="http://schemas.microsoft.com/office/powerpoint/2010/main" val="5298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heap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00" y="776087"/>
            <a:ext cx="4045354" cy="247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 the heap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breadth-first traversal yields:</a:t>
            </a:r>
          </a:p>
        </p:txBody>
      </p:sp>
      <p:pic>
        <p:nvPicPr>
          <p:cNvPr id="47109" name="Picture 45" descr="hash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97" y="4257674"/>
            <a:ext cx="6628606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5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93CD-DD03-0A9F-07FB-37D2C920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3" y="151716"/>
            <a:ext cx="8904157" cy="53697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ED047AC-7BA7-8789-E5D7-3FE2553EC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371" y="3216046"/>
            <a:ext cx="3503429" cy="1810548"/>
          </a:xfrm>
        </p:spPr>
      </p:pic>
      <p:pic>
        <p:nvPicPr>
          <p:cNvPr id="7" name="Picture 6" descr="A white paper with red text&#10;&#10;Description automatically generated">
            <a:extLst>
              <a:ext uri="{FF2B5EF4-FFF2-40B4-BE49-F238E27FC236}">
                <a16:creationId xmlns:a16="http://schemas.microsoft.com/office/drawing/2014/main" id="{B6944F10-C6E7-0B93-56E6-0E042CBD8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43" y="840404"/>
            <a:ext cx="4042830" cy="2197663"/>
          </a:xfrm>
          <a:prstGeom prst="rect">
            <a:avLst/>
          </a:prstGeom>
        </p:spPr>
      </p:pic>
      <p:pic>
        <p:nvPicPr>
          <p:cNvPr id="9" name="Picture 8" descr="A page of a computer program&#10;&#10;Description automatically generated">
            <a:extLst>
              <a:ext uri="{FF2B5EF4-FFF2-40B4-BE49-F238E27FC236}">
                <a16:creationId xmlns:a16="http://schemas.microsoft.com/office/drawing/2014/main" id="{683BB0FD-3728-E0D6-60F3-DEEA8E053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531" y="1049539"/>
            <a:ext cx="2316307" cy="3977055"/>
          </a:xfrm>
          <a:prstGeom prst="rect">
            <a:avLst/>
          </a:prstGeom>
        </p:spPr>
      </p:pic>
      <p:pic>
        <p:nvPicPr>
          <p:cNvPr id="11" name="Picture 10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917A63F-8C59-326E-61F0-243D757D0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495" y="2148305"/>
            <a:ext cx="2304505" cy="27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76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Recall that If we associate an index–starting at 1–with each entry in the breadth-first traversal, we get: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Given the entry at index k, it follows that: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parent of node is a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/2		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parent = k &gt;&gt; 1;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children are at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/>
              <a:t> and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+ 1	</a:t>
            </a: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left_child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= k &lt;&lt; 1;</a:t>
            </a:r>
            <a:b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			</a:t>
            </a: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right_child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left_child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| 1;</a:t>
            </a:r>
            <a:endParaRPr lang="en-US" altLang="en-US" sz="1200" dirty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Cost (trivial): start array at position 1 instead of position 0</a:t>
            </a:r>
          </a:p>
        </p:txBody>
      </p:sp>
      <p:pic>
        <p:nvPicPr>
          <p:cNvPr id="48132" name="Picture 4" descr="heap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53" y="1762125"/>
            <a:ext cx="264318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038475" y="1983581"/>
            <a:ext cx="161925" cy="16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350"/>
          </a:p>
        </p:txBody>
      </p:sp>
    </p:spTree>
    <p:extLst>
      <p:ext uri="{BB962C8B-B14F-4D97-AF65-F5344CB8AC3E}">
        <p14:creationId xmlns:p14="http://schemas.microsoft.com/office/powerpoint/2010/main" val="1661207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2" descr="heap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5" y="1545432"/>
            <a:ext cx="3346847" cy="19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children of 15 are 17 and 32:</a:t>
            </a:r>
          </a:p>
        </p:txBody>
      </p:sp>
      <p:sp>
        <p:nvSpPr>
          <p:cNvPr id="49157" name="Rectangle 45"/>
          <p:cNvSpPr>
            <a:spLocks noChangeArrowheads="1"/>
          </p:cNvSpPr>
          <p:nvPr/>
        </p:nvSpPr>
        <p:spPr bwMode="auto">
          <a:xfrm>
            <a:off x="3059906" y="3327797"/>
            <a:ext cx="161925" cy="16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350"/>
          </a:p>
        </p:txBody>
      </p:sp>
    </p:spTree>
    <p:extLst>
      <p:ext uri="{BB962C8B-B14F-4D97-AF65-F5344CB8AC3E}">
        <p14:creationId xmlns:p14="http://schemas.microsoft.com/office/powerpoint/2010/main" val="3770553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hash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5" y="1545432"/>
            <a:ext cx="3346847" cy="19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children of 17 are 25 and 19: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59906" y="3327797"/>
            <a:ext cx="161925" cy="16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350"/>
          </a:p>
        </p:txBody>
      </p:sp>
    </p:spTree>
    <p:extLst>
      <p:ext uri="{BB962C8B-B14F-4D97-AF65-F5344CB8AC3E}">
        <p14:creationId xmlns:p14="http://schemas.microsoft.com/office/powerpoint/2010/main" val="2209226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children of 32 are 41 and 36:</a:t>
            </a:r>
          </a:p>
        </p:txBody>
      </p:sp>
      <p:pic>
        <p:nvPicPr>
          <p:cNvPr id="51203" name="Picture 7" descr="heap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5" y="1545432"/>
            <a:ext cx="3346847" cy="19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51205" name="Rectangle 8"/>
          <p:cNvSpPr>
            <a:spLocks noChangeArrowheads="1"/>
          </p:cNvSpPr>
          <p:nvPr/>
        </p:nvSpPr>
        <p:spPr bwMode="auto">
          <a:xfrm>
            <a:off x="3059906" y="3327797"/>
            <a:ext cx="161925" cy="16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350"/>
          </a:p>
        </p:txBody>
      </p:sp>
    </p:spTree>
    <p:extLst>
      <p:ext uri="{BB962C8B-B14F-4D97-AF65-F5344CB8AC3E}">
        <p14:creationId xmlns:p14="http://schemas.microsoft.com/office/powerpoint/2010/main" val="518570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children of 25 are 33 and 55:</a:t>
            </a:r>
          </a:p>
        </p:txBody>
      </p:sp>
      <p:pic>
        <p:nvPicPr>
          <p:cNvPr id="52228" name="Picture 4" descr="heap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5" y="1545432"/>
            <a:ext cx="3346847" cy="19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3059906" y="3327797"/>
            <a:ext cx="161925" cy="16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350"/>
          </a:p>
        </p:txBody>
      </p:sp>
    </p:spTree>
    <p:extLst>
      <p:ext uri="{BB962C8B-B14F-4D97-AF65-F5344CB8AC3E}">
        <p14:creationId xmlns:p14="http://schemas.microsoft.com/office/powerpoint/2010/main" val="3531714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If the heap-as-array has </a:t>
            </a:r>
            <a:r>
              <a:rPr lang="en-US" altLang="en-US" b="1" dirty="0">
                <a:latin typeface="Consolas" pitchFamily="49" charset="0"/>
                <a:cs typeface="Consolas" pitchFamily="49" charset="0"/>
              </a:rPr>
              <a:t>count</a:t>
            </a:r>
            <a:r>
              <a:rPr lang="en-US" altLang="en-US" dirty="0">
                <a:latin typeface="Arial" charset="0"/>
                <a:cs typeface="Arial" charset="0"/>
              </a:rPr>
              <a:t> entries, then the next empty node in the corresponding complete tree is at location </a:t>
            </a:r>
            <a:r>
              <a:rPr lang="en-US" altLang="en-US" b="1" dirty="0" err="1">
                <a:latin typeface="Consolas" pitchFamily="49" charset="0"/>
                <a:cs typeface="Consolas" pitchFamily="49" charset="0"/>
              </a:rPr>
              <a:t>posn</a:t>
            </a:r>
            <a:r>
              <a:rPr lang="en-US" altLang="en-US" b="1" dirty="0">
                <a:latin typeface="Consolas" pitchFamily="49" charset="0"/>
                <a:cs typeface="Consolas" pitchFamily="49" charset="0"/>
              </a:rPr>
              <a:t> = count + 1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compare the item at location </a:t>
            </a:r>
            <a:r>
              <a:rPr lang="en-US" altLang="en-US" b="1" dirty="0" err="1">
                <a:latin typeface="Consolas" pitchFamily="49" charset="0"/>
                <a:cs typeface="Consolas" pitchFamily="49" charset="0"/>
              </a:rPr>
              <a:t>posn</a:t>
            </a:r>
            <a:r>
              <a:rPr lang="en-US" altLang="en-US" dirty="0">
                <a:latin typeface="Arial" charset="0"/>
                <a:cs typeface="Arial" charset="0"/>
              </a:rPr>
              <a:t> with the item at </a:t>
            </a:r>
            <a:r>
              <a:rPr lang="en-US" altLang="en-US" b="1" dirty="0" err="1">
                <a:latin typeface="Consolas" pitchFamily="49" charset="0"/>
                <a:cs typeface="Consolas" pitchFamily="49" charset="0"/>
              </a:rPr>
              <a:t>posn</a:t>
            </a:r>
            <a:r>
              <a:rPr lang="en-US" altLang="en-US" b="1" dirty="0">
                <a:latin typeface="Consolas" pitchFamily="49" charset="0"/>
                <a:cs typeface="Consolas" pitchFamily="49" charset="0"/>
              </a:rPr>
              <a:t>/2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If they are out of order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Swap them, set </a:t>
            </a:r>
            <a:r>
              <a:rPr lang="en-US" altLang="en-US" b="1" dirty="0" err="1">
                <a:latin typeface="Courier New" pitchFamily="49" charset="0"/>
                <a:cs typeface="Arial" charset="0"/>
              </a:rPr>
              <a:t>posn</a:t>
            </a:r>
            <a:r>
              <a:rPr lang="en-US" altLang="en-US" b="1" dirty="0">
                <a:latin typeface="Courier New" pitchFamily="49" charset="0"/>
                <a:cs typeface="Arial" charset="0"/>
              </a:rPr>
              <a:t> /= 2</a:t>
            </a:r>
            <a:r>
              <a:rPr lang="en-US" altLang="en-US" dirty="0">
                <a:latin typeface="Arial" charset="0"/>
                <a:cs typeface="Arial" charset="0"/>
              </a:rPr>
              <a:t> and repeat</a:t>
            </a:r>
          </a:p>
        </p:txBody>
      </p:sp>
    </p:spTree>
    <p:extLst>
      <p:ext uri="{BB962C8B-B14F-4D97-AF65-F5344CB8AC3E}">
        <p14:creationId xmlns:p14="http://schemas.microsoft.com/office/powerpoint/2010/main" val="32633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the following heap, both as a tree and in its array representation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Where is the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rightmost</a:t>
            </a:r>
            <a:r>
              <a:rPr lang="en-US" altLang="en-US" dirty="0">
                <a:latin typeface="Arial" charset="0"/>
                <a:cs typeface="Arial" charset="0"/>
              </a:rPr>
              <a:t> element?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last element in the array</a:t>
            </a:r>
          </a:p>
        </p:txBody>
      </p:sp>
      <p:pic>
        <p:nvPicPr>
          <p:cNvPr id="54275" name="Picture 11" descr="heap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06" y="1815703"/>
            <a:ext cx="2643188" cy="15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Array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9542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As before, extract the top has us copy the last entry to the top</a:t>
            </a:r>
          </a:p>
        </p:txBody>
      </p:sp>
      <p:pic>
        <p:nvPicPr>
          <p:cNvPr id="59395" name="Picture 8" descr="x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54" y="1735931"/>
            <a:ext cx="264437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Array Implementation:  extract example</a:t>
            </a:r>
          </a:p>
        </p:txBody>
      </p:sp>
    </p:spTree>
    <p:extLst>
      <p:ext uri="{BB962C8B-B14F-4D97-AF65-F5344CB8AC3E}">
        <p14:creationId xmlns:p14="http://schemas.microsoft.com/office/powerpoint/2010/main" val="1132252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Array Implementation:  extract example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Instead, consider this strategy: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Copy the last object, 23, to the root</a:t>
            </a:r>
          </a:p>
        </p:txBody>
      </p:sp>
      <p:pic>
        <p:nvPicPr>
          <p:cNvPr id="60420" name="Picture 5" descr="x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54" y="1735931"/>
            <a:ext cx="264437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44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Array Implementation:  extract example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Now percolate down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Compare Node 1 with its children:  Nodes 2 and 3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Swap 23 and 6</a:t>
            </a:r>
          </a:p>
        </p:txBody>
      </p:sp>
      <p:pic>
        <p:nvPicPr>
          <p:cNvPr id="61444" name="Picture 4" descr="x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54" y="1735931"/>
            <a:ext cx="264437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7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ority Queue pattern - Azure Architecture Center | Microsoft Learn">
            <a:extLst>
              <a:ext uri="{FF2B5EF4-FFF2-40B4-BE49-F238E27FC236}">
                <a16:creationId xmlns:a16="http://schemas.microsoft.com/office/drawing/2014/main" id="{FF2FFC4C-D597-BA9D-7867-6A29F0D8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46" y="2920087"/>
            <a:ext cx="5179446" cy="22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657B9-31F2-7521-B216-2CD561DE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with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F85E5-421B-11B4-4808-AFBE995FD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regular queue is </a:t>
            </a:r>
            <a:r>
              <a:rPr lang="en-US" i="1" dirty="0"/>
              <a:t>first in first out</a:t>
            </a:r>
          </a:p>
          <a:p>
            <a:pPr lvl="1"/>
            <a:r>
              <a:rPr lang="en-US" dirty="0"/>
              <a:t>The object values are treated equal</a:t>
            </a:r>
          </a:p>
          <a:p>
            <a:r>
              <a:rPr lang="en-US" dirty="0"/>
              <a:t>In many application, the stored object has a priority</a:t>
            </a:r>
          </a:p>
          <a:p>
            <a:pPr lvl="1"/>
            <a:r>
              <a:rPr lang="en-US" dirty="0"/>
              <a:t>A student decides which assignment to do first</a:t>
            </a:r>
          </a:p>
          <a:p>
            <a:pPr lvl="1"/>
            <a:r>
              <a:rPr lang="en-US" dirty="0"/>
              <a:t>A processor decide which process to execute next</a:t>
            </a:r>
          </a:p>
          <a:p>
            <a:pPr lvl="1"/>
            <a:r>
              <a:rPr lang="en-US" dirty="0"/>
              <a:t>A path-finding algorithm decides where to explore next</a:t>
            </a:r>
          </a:p>
          <a:p>
            <a:r>
              <a:rPr lang="en-US" dirty="0"/>
              <a:t>We want to efficiently extract a </a:t>
            </a:r>
            <a:r>
              <a:rPr lang="en-US" i="1" dirty="0"/>
              <a:t>max</a:t>
            </a:r>
            <a:r>
              <a:rPr lang="en-US" dirty="0"/>
              <a:t> (or </a:t>
            </a:r>
            <a:r>
              <a:rPr lang="en-US" i="1" dirty="0"/>
              <a:t>min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8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83"/>
    </mc:Choice>
    <mc:Fallback xmlns="">
      <p:transition spd="slow" advTm="146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Array Implementation:  extract example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Compare Node 2 with its children:  Nodes 4 and 5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Swap 23 and 9</a:t>
            </a:r>
          </a:p>
        </p:txBody>
      </p:sp>
      <p:pic>
        <p:nvPicPr>
          <p:cNvPr id="62468" name="Picture 4" descr="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54" y="1735931"/>
            <a:ext cx="264437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166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Array Implementation:  extract example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Compare Node 4 with its children:  Nodes 8 and 9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Swap 23 and 10</a:t>
            </a:r>
          </a:p>
        </p:txBody>
      </p:sp>
      <p:pic>
        <p:nvPicPr>
          <p:cNvPr id="63492" name="Picture 9" descr="x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54" y="1735931"/>
            <a:ext cx="264437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683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Array Implementation:  extract example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children of Node 8 are beyond the end of the array: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Stop</a:t>
            </a:r>
          </a:p>
        </p:txBody>
      </p:sp>
      <p:pic>
        <p:nvPicPr>
          <p:cNvPr id="64516" name="Picture 4" descr="x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54" y="1735931"/>
            <a:ext cx="264437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154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6FC6E-EC55-44E1-614E-9BF75D764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4B47-0903-E13F-F868-18776BA3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for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858B-161F-D495-1C6F-96580171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2782537" cy="4002881"/>
          </a:xfrm>
        </p:spPr>
        <p:txBody>
          <a:bodyPr/>
          <a:lstStyle/>
          <a:p>
            <a:r>
              <a:rPr lang="en-US" dirty="0"/>
              <a:t>Procedure to insert an element in a </a:t>
            </a:r>
            <a:r>
              <a:rPr lang="en-US" dirty="0">
                <a:solidFill>
                  <a:srgbClr val="0070C0"/>
                </a:solidFill>
              </a:rPr>
              <a:t>max</a:t>
            </a:r>
            <a:r>
              <a:rPr lang="en-US" dirty="0"/>
              <a:t> heap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B47B4-A36E-48DD-1B93-9DC0C180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82" y="702469"/>
            <a:ext cx="5573914" cy="40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34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5326A-C021-4D06-BC52-F21B32B3A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B9A8-768E-D27D-A498-515A243F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for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6B8FB-65C0-411F-CFB9-BE56609F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2782537" cy="4002881"/>
          </a:xfrm>
        </p:spPr>
        <p:txBody>
          <a:bodyPr/>
          <a:lstStyle/>
          <a:p>
            <a:r>
              <a:rPr lang="en-US" dirty="0"/>
              <a:t>Procedure </a:t>
            </a:r>
            <a:r>
              <a:rPr lang="en-US"/>
              <a:t>to extract </a:t>
            </a:r>
            <a:r>
              <a:rPr lang="en-US" dirty="0"/>
              <a:t>an element in a </a:t>
            </a:r>
            <a:r>
              <a:rPr lang="en-US" dirty="0">
                <a:solidFill>
                  <a:srgbClr val="0070C0"/>
                </a:solidFill>
              </a:rPr>
              <a:t>max</a:t>
            </a:r>
            <a:r>
              <a:rPr lang="en-US" dirty="0"/>
              <a:t> heap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E5980-D6EF-ADE4-AD69-C81DBF647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347"/>
          <a:stretch/>
        </p:blipFill>
        <p:spPr>
          <a:xfrm>
            <a:off x="4573853" y="899634"/>
            <a:ext cx="4170097" cy="334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4AD9F8-186D-174D-5FC4-F56561474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9" y="2074305"/>
            <a:ext cx="4250360" cy="29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97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689C-E5D2-0D81-BEFC-92F61BD9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runtime analysis for binary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7C65-EFC2-CA69-0E12-DF955C54A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Peek</a:t>
            </a:r>
          </a:p>
          <a:p>
            <a:pPr lvl="1"/>
            <a:r>
              <a:rPr lang="en-US" dirty="0"/>
              <a:t>O(1)</a:t>
            </a:r>
          </a:p>
          <a:p>
            <a:r>
              <a:rPr lang="en-US" dirty="0"/>
              <a:t>Insert</a:t>
            </a:r>
          </a:p>
          <a:p>
            <a:pPr lvl="1"/>
            <a:r>
              <a:rPr lang="en-US" dirty="0"/>
              <a:t>O(log n)</a:t>
            </a:r>
          </a:p>
          <a:p>
            <a:r>
              <a:rPr lang="en-US" dirty="0"/>
              <a:t>Extract/delete</a:t>
            </a:r>
          </a:p>
          <a:p>
            <a:pPr lvl="1"/>
            <a:r>
              <a:rPr lang="en-US" dirty="0"/>
              <a:t>O(log n)</a:t>
            </a:r>
          </a:p>
          <a:p>
            <a:r>
              <a:rPr lang="en-US" dirty="0"/>
              <a:t>Find</a:t>
            </a:r>
          </a:p>
          <a:p>
            <a:pPr lvl="1"/>
            <a:r>
              <a:rPr lang="en-US" dirty="0"/>
              <a:t>We did not define a function to do it</a:t>
            </a:r>
          </a:p>
          <a:p>
            <a:pPr lvl="1"/>
            <a:r>
              <a:rPr lang="en-US" dirty="0"/>
              <a:t>Unlike binary search tree, we don’t have relation property between subtrees</a:t>
            </a:r>
          </a:p>
          <a:p>
            <a:pPr lvl="1"/>
            <a:r>
              <a:rPr lang="en-US" dirty="0"/>
              <a:t>Need to do linear search O(n)</a:t>
            </a:r>
          </a:p>
        </p:txBody>
      </p:sp>
    </p:spTree>
    <p:extLst>
      <p:ext uri="{BB962C8B-B14F-4D97-AF65-F5344CB8AC3E}">
        <p14:creationId xmlns:p14="http://schemas.microsoft.com/office/powerpoint/2010/main" val="12451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7E9E-97EF-6744-663F-02FE0D60D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DFCA-EF0E-3F3C-D355-4081715E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queue is an abstract data type allows us to efficiently looking up for the element with “highest priority”</a:t>
            </a:r>
          </a:p>
          <a:p>
            <a:r>
              <a:rPr lang="en-US" dirty="0"/>
              <a:t>Binary heap is a popular data structure for priority queue (and other applications)</a:t>
            </a:r>
          </a:p>
          <a:p>
            <a:pPr lvl="1"/>
            <a:r>
              <a:rPr lang="en-US" dirty="0"/>
              <a:t>It uses an array to represent a complete binary tree</a:t>
            </a:r>
          </a:p>
          <a:p>
            <a:r>
              <a:rPr lang="en-US" dirty="0"/>
              <a:t>There are many types of heap</a:t>
            </a:r>
          </a:p>
          <a:p>
            <a:pPr lvl="1"/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heap</a:t>
            </a:r>
          </a:p>
          <a:p>
            <a:pPr lvl="1"/>
            <a:r>
              <a:rPr lang="en-US" dirty="0"/>
              <a:t>Fibonacci heap: gives </a:t>
            </a:r>
            <a:r>
              <a:rPr lang="el-G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Θ</a:t>
            </a:r>
            <a:r>
              <a:rPr lang="el-G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amortized time for insertion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Heap is a useful data structure for a lot of algorithms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For example, Prim’s algorithm for minimum spanning tree, which select a cheapest edge in a graph every iteration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2F48-3C7D-C2B3-2FCA-B5E46EFE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012B8-BB54-D46E-ACB2-83E24556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priority queue </a:t>
            </a:r>
            <a:r>
              <a:rPr lang="en-US" dirty="0"/>
              <a:t>stores a set of elements. </a:t>
            </a:r>
          </a:p>
          <a:p>
            <a:r>
              <a:rPr lang="en-US" dirty="0"/>
              <a:t>Each element has an associated priority</a:t>
            </a:r>
          </a:p>
          <a:p>
            <a:r>
              <a:rPr lang="en-US" dirty="0"/>
              <a:t>A priority queue can the following operations:</a:t>
            </a:r>
          </a:p>
          <a:p>
            <a:r>
              <a:rPr lang="en-US" dirty="0"/>
              <a:t>1. insert(e): Add a new element e to the PQ</a:t>
            </a:r>
          </a:p>
          <a:p>
            <a:r>
              <a:rPr lang="en-US" dirty="0"/>
              <a:t>2. Extract-Max(): Remove the element with the </a:t>
            </a:r>
            <a:r>
              <a:rPr lang="en-US" i="1" dirty="0">
                <a:solidFill>
                  <a:srgbClr val="FF0000"/>
                </a:solidFill>
              </a:rPr>
              <a:t>highest priority</a:t>
            </a:r>
            <a:r>
              <a:rPr lang="en-US" dirty="0"/>
              <a:t> from the PQ and return it</a:t>
            </a:r>
          </a:p>
          <a:p>
            <a:endParaRPr lang="en-US" dirty="0"/>
          </a:p>
          <a:p>
            <a:r>
              <a:rPr lang="en-US" dirty="0"/>
              <a:t>A higher priority can be defined by either a lower value or a larger value</a:t>
            </a:r>
          </a:p>
          <a:p>
            <a:r>
              <a:rPr lang="en-US" dirty="0"/>
              <a:t>Often, we want a </a:t>
            </a:r>
            <a:r>
              <a:rPr lang="en-US" dirty="0">
                <a:solidFill>
                  <a:srgbClr val="0070C0"/>
                </a:solidFill>
              </a:rPr>
              <a:t>peek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</a:rPr>
              <a:t>find-max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find-min</a:t>
            </a:r>
            <a:r>
              <a:rPr lang="en-US" dirty="0"/>
              <a:t>) function to look up the highest priority element without modifying the PQ</a:t>
            </a:r>
          </a:p>
        </p:txBody>
      </p:sp>
    </p:spTree>
    <p:extLst>
      <p:ext uri="{BB962C8B-B14F-4D97-AF65-F5344CB8AC3E}">
        <p14:creationId xmlns:p14="http://schemas.microsoft.com/office/powerpoint/2010/main" val="38403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7A0E-078C-D686-03D2-7F636F02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a priority queue with a red-black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BB17-75C6-1A57-967E-4CE9D81FA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We could simply insert the objects into a red-black tree where the order is given by the stated priority: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Insert</a:t>
            </a:r>
          </a:p>
          <a:p>
            <a:pPr lvl="1"/>
            <a:r>
              <a:rPr lang="en-US" altLang="en-US" b="1" dirty="0">
                <a:latin typeface="Symbol" pitchFamily="18" charset="2"/>
                <a:cs typeface="Times New Roman" pitchFamily="18" charset="0"/>
              </a:rPr>
              <a:t>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(log(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+mn-lt"/>
                <a:cs typeface="Times New Roman" pitchFamily="18" charset="0"/>
              </a:rPr>
              <a:t>)), using the insert in BRT</a:t>
            </a:r>
          </a:p>
          <a:p>
            <a:r>
              <a:rPr lang="en-US" dirty="0">
                <a:latin typeface="+mn-lt"/>
                <a:cs typeface="Times New Roman" pitchFamily="18" charset="0"/>
              </a:rPr>
              <a:t>Peek </a:t>
            </a:r>
          </a:p>
          <a:p>
            <a:pPr lvl="1"/>
            <a:r>
              <a:rPr lang="en-US" altLang="en-US" b="1" dirty="0">
                <a:latin typeface="Symbol" pitchFamily="18" charset="2"/>
                <a:cs typeface="Times New Roman" pitchFamily="18" charset="0"/>
              </a:rPr>
              <a:t>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(log(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+mn-lt"/>
                <a:cs typeface="Times New Roman" pitchFamily="18" charset="0"/>
              </a:rPr>
              <a:t>)),</a:t>
            </a:r>
            <a:r>
              <a:rPr lang="en-US" dirty="0">
                <a:latin typeface="+mn-lt"/>
                <a:cs typeface="Times New Roman" pitchFamily="18" charset="0"/>
              </a:rPr>
              <a:t>, using the min/max function</a:t>
            </a:r>
          </a:p>
          <a:p>
            <a:r>
              <a:rPr lang="en-US" dirty="0"/>
              <a:t>Extract-Max </a:t>
            </a:r>
          </a:p>
          <a:p>
            <a:pPr lvl="1"/>
            <a:r>
              <a:rPr lang="en-US" altLang="en-US" b="1" dirty="0">
                <a:latin typeface="Symbol" pitchFamily="18" charset="2"/>
                <a:cs typeface="Times New Roman" pitchFamily="18" charset="0"/>
              </a:rPr>
              <a:t>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(log(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+mn-lt"/>
                <a:cs typeface="Times New Roman" pitchFamily="18" charset="0"/>
              </a:rPr>
              <a:t>)),</a:t>
            </a:r>
            <a:r>
              <a:rPr lang="en-US" dirty="0"/>
              <a:t>, using deletion function</a:t>
            </a:r>
          </a:p>
          <a:p>
            <a:r>
              <a:rPr lang="en-US" dirty="0">
                <a:latin typeface="+mn-lt"/>
              </a:rPr>
              <a:t>A simpler and more efficient data structure for PQ is binary heap</a:t>
            </a:r>
          </a:p>
        </p:txBody>
      </p:sp>
    </p:spTree>
    <p:extLst>
      <p:ext uri="{BB962C8B-B14F-4D97-AF65-F5344CB8AC3E}">
        <p14:creationId xmlns:p14="http://schemas.microsoft.com/office/powerpoint/2010/main" val="23972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BF2F-4753-BE78-2D9D-564DD60C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EDA0-09CA-D8EF-19A0-A4766C9FB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Can we do better?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That is, can we reduce some (or all) of the operations down to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O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(1)</a:t>
            </a:r>
            <a:r>
              <a:rPr lang="en-US" altLang="en-US" dirty="0">
                <a:latin typeface="Arial" charset="0"/>
                <a:cs typeface="Arial" charset="0"/>
              </a:rPr>
              <a:t>?</a:t>
            </a:r>
          </a:p>
          <a:p>
            <a:pPr lvl="1"/>
            <a:endParaRPr lang="en-US" dirty="0"/>
          </a:p>
          <a:p>
            <a:r>
              <a:rPr lang="en-US" dirty="0"/>
              <a:t>Heap is </a:t>
            </a:r>
            <a:r>
              <a:rPr lang="en-US" dirty="0">
                <a:latin typeface="Arial" charset="0"/>
                <a:cs typeface="Arial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 tree with the top object at the root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will look at binary heaps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Other types exist</a:t>
            </a:r>
          </a:p>
          <a:p>
            <a:endParaRPr lang="en-US" dirty="0"/>
          </a:p>
        </p:txBody>
      </p:sp>
      <p:pic>
        <p:nvPicPr>
          <p:cNvPr id="4" name="Picture 5" descr="x">
            <a:extLst>
              <a:ext uri="{FF2B5EF4-FFF2-40B4-BE49-F238E27FC236}">
                <a16:creationId xmlns:a16="http://schemas.microsoft.com/office/drawing/2014/main" id="{6B64720F-E4A7-65F1-2EBD-D241570F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86" y="2703909"/>
            <a:ext cx="2057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0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F022-2C12-2ADE-F77F-7DB4AEBE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0F7A-5F22-83EC-DF65-7B4B2C7CF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 non-empty binary tree is a min-heap if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tree is </a:t>
            </a:r>
            <a:r>
              <a:rPr lang="en-US" altLang="en-US" i="1" dirty="0">
                <a:solidFill>
                  <a:srgbClr val="0070C0"/>
                </a:solidFill>
                <a:latin typeface="Arial" charset="0"/>
                <a:cs typeface="Arial" charset="0"/>
              </a:rPr>
              <a:t>complete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key associated with the root is less than or equal to the keys associated with either of the sub-trees (if any)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Both of the sub-trees (if any) are also binary min-heaps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From this definition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single node is a heap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All keys in either sub-tree are greater than the root key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6" descr="z">
            <a:extLst>
              <a:ext uri="{FF2B5EF4-FFF2-40B4-BE49-F238E27FC236}">
                <a16:creationId xmlns:a16="http://schemas.microsoft.com/office/drawing/2014/main" id="{3B25CF67-A9C7-F272-3498-9434EA51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22" y="3776662"/>
            <a:ext cx="41735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4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C945-076F-9471-2DC1-4AEBFAE9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07A43-DF29-115C-E4C9-74B35AB5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0070C0"/>
                </a:solidFill>
              </a:rPr>
              <a:t>complete</a:t>
            </a:r>
            <a:r>
              <a:rPr lang="en-US" dirty="0"/>
              <a:t> binary tree is a binary tree in which every level, except possibly the last, is completely filled, and all nodes in the last level are as far left as possible.</a:t>
            </a:r>
          </a:p>
          <a:p>
            <a:r>
              <a:rPr lang="en-US" dirty="0"/>
              <a:t>There is no other relations between the elements in the two subtrees</a:t>
            </a:r>
          </a:p>
          <a:p>
            <a:r>
              <a:rPr lang="en-US" dirty="0"/>
              <a:t>It is easy to switch the algorithm for a min and max heap</a:t>
            </a:r>
          </a:p>
          <a:p>
            <a:pPr lvl="1"/>
            <a:r>
              <a:rPr lang="en-US" dirty="0"/>
              <a:t>In C++, complement the comparison function does the job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B93C1-5C12-FFB1-E319-67A837A88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417" y="2970451"/>
            <a:ext cx="3588360" cy="20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26|20.7|3.4|17.6|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A26FB8-3C06-48DA-8651-1C0F34E6842C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5437038a-0621-43b5-84c8-213086020dec"/>
    <ds:schemaRef ds:uri="4a08b04d-8ebe-4265-937d-4e4b30a5ac1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43976</TotalTime>
  <Words>1652</Words>
  <Application>Microsoft Macintosh PowerPoint</Application>
  <PresentationFormat>On-screen Show (16:9)</PresentationFormat>
  <Paragraphs>266</Paragraphs>
  <Slides>46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Black</vt:lpstr>
      <vt:lpstr>Consolas</vt:lpstr>
      <vt:lpstr>Courier New</vt:lpstr>
      <vt:lpstr>Helvetica Neue</vt:lpstr>
      <vt:lpstr>Symbol</vt:lpstr>
      <vt:lpstr>Times New Roman</vt:lpstr>
      <vt:lpstr>Wingdings</vt:lpstr>
      <vt:lpstr>Layer Assignment for Timing Closure</vt:lpstr>
      <vt:lpstr>Lecture 10:  Priority Queue and Binary Heap</vt:lpstr>
      <vt:lpstr>Announcement</vt:lpstr>
      <vt:lpstr>PowerPoint Presentation</vt:lpstr>
      <vt:lpstr>Queues with priorities</vt:lpstr>
      <vt:lpstr>Priority queue</vt:lpstr>
      <vt:lpstr>Implement a priority queue with a red-black tree</vt:lpstr>
      <vt:lpstr>Heaps</vt:lpstr>
      <vt:lpstr>Definitions</vt:lpstr>
      <vt:lpstr>Additional notes</vt:lpstr>
      <vt:lpstr>Examples</vt:lpstr>
      <vt:lpstr>Operations: basic idea</vt:lpstr>
      <vt:lpstr>Insert algorithm</vt:lpstr>
      <vt:lpstr>Insert</vt:lpstr>
      <vt:lpstr>Insert</vt:lpstr>
      <vt:lpstr>Insert</vt:lpstr>
      <vt:lpstr>Extract algorithm</vt:lpstr>
      <vt:lpstr>Extract</vt:lpstr>
      <vt:lpstr>Extract</vt:lpstr>
      <vt:lpstr>Extract</vt:lpstr>
      <vt:lpstr>Extract</vt:lpstr>
      <vt:lpstr>Extract</vt:lpstr>
      <vt:lpstr>Extract</vt:lpstr>
      <vt:lpstr>Extract</vt:lpstr>
      <vt:lpstr>Extract</vt:lpstr>
      <vt:lpstr>Extract</vt:lpstr>
      <vt:lpstr>Extract</vt:lpstr>
      <vt:lpstr>Extract</vt:lpstr>
      <vt:lpstr>The runtime analysis</vt:lpstr>
      <vt:lpstr>Array Implementation</vt:lpstr>
      <vt:lpstr>Array Implementation</vt:lpstr>
      <vt:lpstr>Array Implementation</vt:lpstr>
      <vt:lpstr>Array Implementation</vt:lpstr>
      <vt:lpstr>Array Implementation</vt:lpstr>
      <vt:lpstr>Array Implementation</vt:lpstr>
      <vt:lpstr>Array Implementation</vt:lpstr>
      <vt:lpstr>Array Implementation</vt:lpstr>
      <vt:lpstr>Array Implementation:  extract example</vt:lpstr>
      <vt:lpstr>Array Implementation:  extract example</vt:lpstr>
      <vt:lpstr>Array Implementation:  extract example</vt:lpstr>
      <vt:lpstr>Array Implementation:  extract example</vt:lpstr>
      <vt:lpstr>Array Implementation:  extract example</vt:lpstr>
      <vt:lpstr>Array Implementation:  extract example</vt:lpstr>
      <vt:lpstr>Pseudocode for insertion</vt:lpstr>
      <vt:lpstr>Pseudocode for extraction</vt:lpstr>
      <vt:lpstr>Worst-case runtime analysis for binary heap</vt:lpstr>
      <vt:lpstr>Summary 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1159</cp:revision>
  <cp:lastPrinted>2022-09-13T23:51:23Z</cp:lastPrinted>
  <dcterms:created xsi:type="dcterms:W3CDTF">2007-09-23T17:35:11Z</dcterms:created>
  <dcterms:modified xsi:type="dcterms:W3CDTF">2024-02-17T02:25:44Z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